
<file path=[Content_Types].xml><?xml version="1.0" encoding="utf-8"?>
<Types xmlns="http://schemas.openxmlformats.org/package/2006/content-types">
  <Default Extension="emf" ContentType="image/x-emf"/>
  <Default Extension="glb" ContentType="model/unknown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theme/theme2.xml" ContentType="application/vnd.openxmlformats-officedocument.theme+xml"/>
  <Override PartName="/ppt/theme/theme3.xml" ContentType="application/vnd.openxmlformats-officedocument.theme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4" r:id="rId5"/>
    <p:sldId id="268" r:id="rId6"/>
    <p:sldId id="258" r:id="rId7"/>
    <p:sldId id="267" r:id="rId8"/>
    <p:sldId id="269" r:id="rId9"/>
    <p:sldId id="272" r:id="rId10"/>
    <p:sldId id="271" r:id="rId11"/>
    <p:sldId id="277" r:id="rId12"/>
    <p:sldId id="273" r:id="rId13"/>
    <p:sldId id="274" r:id="rId14"/>
    <p:sldId id="270" r:id="rId15"/>
    <p:sldId id="278" r:id="rId16"/>
    <p:sldId id="276" r:id="rId17"/>
    <p:sldId id="266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173" autoAdjust="0"/>
  </p:normalViewPr>
  <p:slideViewPr>
    <p:cSldViewPr snapToGrid="0">
      <p:cViewPr varScale="1">
        <p:scale>
          <a:sx n="76" d="100"/>
          <a:sy n="76" d="100"/>
        </p:scale>
        <p:origin x="456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2EB3A6-08F9-4620-96BB-0C59FDA56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717414-ECF7-48A5-9775-6A5AD38BEC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E7C94-16A4-4054-B652-7DD2A812D30D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ACCEB4-8612-47D3-8652-8C9DFFA35D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FDD38-4641-4FC3-8E55-8E63F15635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AF883-18B4-4A93-BDB7-2847AFC7C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2356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2:14.1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27 10533,'0'-26'-2273,"0"26"-2401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5ED17-416B-4083-A6B3-B23D2AC2171C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F9531-3326-4057-9EBA-1F5D68C6F0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256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.png"/><Relationship Id="rId7" Type="http://schemas.openxmlformats.org/officeDocument/2006/relationships/customXml" Target="../ink/ink8.xml"/><Relationship Id="rId12" Type="http://schemas.openxmlformats.org/officeDocument/2006/relationships/image" Target="../media/image6.png"/><Relationship Id="rId2" Type="http://schemas.openxmlformats.org/officeDocument/2006/relationships/customXml" Target="../ink/ink6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9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7" Type="http://schemas.openxmlformats.org/officeDocument/2006/relationships/customXml" Target="../ink/ink13.xml"/><Relationship Id="rId12" Type="http://schemas.openxmlformats.org/officeDocument/2006/relationships/image" Target="../media/image6.png"/><Relationship Id="rId2" Type="http://schemas.openxmlformats.org/officeDocument/2006/relationships/customXml" Target="../ink/ink11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15.xml"/><Relationship Id="rId5" Type="http://schemas.openxmlformats.org/officeDocument/2006/relationships/customXml" Target="../ink/ink1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1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customXml" Target="../ink/ink18.xml"/><Relationship Id="rId12" Type="http://schemas.openxmlformats.org/officeDocument/2006/relationships/image" Target="../media/image6.png"/><Relationship Id="rId2" Type="http://schemas.openxmlformats.org/officeDocument/2006/relationships/customXml" Target="../ink/ink16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20.xml"/><Relationship Id="rId5" Type="http://schemas.openxmlformats.org/officeDocument/2006/relationships/customXml" Target="../ink/ink1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19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customXml" Target="../ink/ink23.xml"/><Relationship Id="rId12" Type="http://schemas.openxmlformats.org/officeDocument/2006/relationships/image" Target="../media/image6.png"/><Relationship Id="rId2" Type="http://schemas.openxmlformats.org/officeDocument/2006/relationships/customXml" Target="../ink/ink21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customXml" Target="../ink/ink25.xml"/><Relationship Id="rId5" Type="http://schemas.openxmlformats.org/officeDocument/2006/relationships/customXml" Target="../ink/ink2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2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0712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2C925-8B44-44C6-A649-F0FB17E7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5067D9-9E44-4E2F-BB85-39F25AF8A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95C9A-F3D4-4CAF-BD9C-9A781B281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D576E-E81F-4A82-BCA1-6B1E01BA5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60874-81B9-450F-B82A-8EB5D120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F7C3AE-3A6B-4C8B-B32A-82D82E59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F9F8A-E694-41C4-963B-E3E4EC70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9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2C95-0AD4-4269-8C2B-C4797C4EC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06414-765F-4A8B-92F6-D0646CCCA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CD27-EF94-470B-8EFE-BDD4BAA71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0F99-C49A-4BDA-8E4E-70AA21796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E342F-D088-48DF-BF68-ED3DCA16F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B5186-5A08-4217-B8C8-E3C89DE5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991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0A0E-257C-428F-8220-4F7319A3E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CFB04-60BA-40B2-9683-87578BD0D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0FF038-F1C0-4D94-B562-F30100354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4D5EB-717A-432F-9FCB-41F026C35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96424-0E11-4259-9FFE-96E424A2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4721-6543-486D-A232-9E51E9FB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930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3A876-E09F-447C-AC70-62561572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81AE2-C534-4018-8D54-BFAC1D2E4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E8180-78B8-4034-88AA-BF38D5475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2CEA7-6339-43F1-8258-E91DD61E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B3B7F-3DD1-4A58-A7A1-90D3371C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961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8BB54-5323-4DD3-9DB8-5CA26A517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0E1A9-E35B-44AB-8190-B6A7A068D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AF8D8-7764-4D06-AE50-0B151AE6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2F050-008F-40E2-AA46-8DD0CD8C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63763-705B-464F-AB8B-F02AFAC9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71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BD312742-FF8F-405A-9B03-FA3BE36135F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D6E10E-EE53-4F56-A34D-E5DD19FE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0870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Subtitle 2">
            <a:extLst>
              <a:ext uri="{FF2B5EF4-FFF2-40B4-BE49-F238E27FC236}">
                <a16:creationId xmlns:a16="http://schemas.microsoft.com/office/drawing/2014/main" id="{34C0FACC-90E6-4A01-8792-8FA91B7D3E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3827" y="2543436"/>
            <a:ext cx="3760738" cy="4021205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Power for the computers and scientific instruments onboard is provided by two 2.45 x 7.56m solar panels. The power generated by the panels is also used to charge six nickel-hydrogen batteries that provide power to the spacecraft for about 25 minutes per orbit while Hubble flies through the Earth’s shadow.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84C55E0-4986-474A-BC74-1B4E8A2F7D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3827" y="1921433"/>
            <a:ext cx="9144000" cy="495232"/>
          </a:xfrm>
        </p:spPr>
        <p:txBody>
          <a:bodyPr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SOLAR PANELS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E37D6D-34CE-4FE3-A6C6-4FC22C72F7A0}"/>
              </a:ext>
            </a:extLst>
          </p:cNvPr>
          <p:cNvGrpSpPr/>
          <p:nvPr userDrawn="1"/>
        </p:nvGrpSpPr>
        <p:grpSpPr>
          <a:xfrm>
            <a:off x="1013641" y="2259110"/>
            <a:ext cx="5513866" cy="276225"/>
            <a:chOff x="1557338" y="1458610"/>
            <a:chExt cx="5513866" cy="27622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1CBDA1B-9FA8-429D-A07D-655D394A1C71}"/>
                </a:ext>
              </a:extLst>
            </p:cNvPr>
            <p:cNvCxnSpPr/>
            <p:nvPr/>
          </p:nvCxnSpPr>
          <p:spPr>
            <a:xfrm>
              <a:off x="1557338" y="1589020"/>
              <a:ext cx="5362574" cy="0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5FBA15E-A7E6-483D-9298-EC007237A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4979" y="1458610"/>
              <a:ext cx="276225" cy="276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692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05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BFFD68-E7DA-43A0-A762-8DE3799F6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1415"/>
            <a:ext cx="9144000" cy="4021205"/>
          </a:xfrm>
        </p:spPr>
        <p:txBody>
          <a:bodyPr>
            <a:norm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8DFEAF9-3C9A-4305-9782-3EE91C933D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495232"/>
          </a:xfrm>
        </p:spPr>
        <p:txBody>
          <a:bodyPr anchor="t">
            <a:normAutofit/>
          </a:bodyPr>
          <a:lstStyle>
            <a:lvl1pPr algn="l">
              <a:defRPr sz="2600">
                <a:solidFill>
                  <a:srgbClr val="408E93"/>
                </a:solidFill>
                <a:latin typeface="Agency FB" panose="020B0503020202020204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527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512A5-4A94-4AD1-8E4A-1EA129F9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E6721-7958-497F-BDBF-202EA49F1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C0A16-F783-4588-B672-5058DF08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50778-6411-40BC-969D-A8D237ED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D5302-3190-447A-93C9-69054625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4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A55D5-7F7F-4923-B13A-FB14C907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A3E33-C1C5-4903-B6A0-5DCA0E5DA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EEB41-7B20-4E9D-854C-61E519F5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B4E84-AF49-469B-BA25-009B696C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71073-1660-4665-AD08-B1F6EEEC6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826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64BBC-F386-4C51-801D-CF55F338F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EA36-CB65-4957-AC4D-117C8B55F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91E4BF-C484-4876-8267-5595D1433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81A05-B3B3-484A-B9A2-C693BFC1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2926F-1DF1-4A3A-B966-52626B39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902F3-1A49-445A-A094-55BF9A3A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5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7F405-2652-4BEF-A9E4-BCBF252A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98658-AC9F-419A-9D28-703117D9C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BF43B-ACB8-4022-9478-4B58FB2AC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7381A-DF82-4E57-86F2-79DDC1FDB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5A9D4-5434-4053-BEF7-D8D6112F6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2203A2-768C-4C32-B8C9-5731FBE96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7F5DD0-FF5E-4C8E-BF51-AAA6F15FF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B89CD3-37F2-4CFC-B1A1-89865714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0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A9A825-7557-4500-8CCD-1373C95F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4F931-B635-4B85-BE10-74008338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AE95C-FC17-478C-AA9E-710213A4F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BF23A-3D24-42D3-8F1A-75A13C888DE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4E31F-5B11-490E-AD3F-BE92E0F2D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DD7FA-F9F4-4DC4-9791-ACD49568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24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26.jpeg"/><Relationship Id="rId9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5.xml"/><Relationship Id="rId5" Type="http://schemas.openxmlformats.org/officeDocument/2006/relationships/image" Target="../media/image18.png"/><Relationship Id="rId10" Type="http://schemas.openxmlformats.org/officeDocument/2006/relationships/image" Target="../media/image28.png"/><Relationship Id="rId4" Type="http://schemas.openxmlformats.org/officeDocument/2006/relationships/image" Target="../media/image18.png"/><Relationship Id="rId9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2" Type="http://schemas.openxmlformats.org/officeDocument/2006/relationships/image" Target="../media/image29.png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29.png"/><Relationship Id="rId10" Type="http://schemas.microsoft.com/office/2017/06/relationships/model3d" Target="../media/model3d1.glb"/><Relationship Id="rId9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customXml" Target="../ink/ink37.xml"/><Relationship Id="rId4" Type="http://schemas.openxmlformats.org/officeDocument/2006/relationships/image" Target="../media/image30.png"/><Relationship Id="rId9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customXml" Target="../ink/ink38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customXml" Target="../ink/ink2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customXml" Target="../ink/ink27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8.xml"/><Relationship Id="rId5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customXml" Target="../ink/ink29.xml"/><Relationship Id="rId10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20.jpg"/><Relationship Id="rId9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1.xml"/><Relationship Id="rId10" Type="http://schemas.openxmlformats.org/officeDocument/2006/relationships/image" Target="../media/image21.png"/><Relationship Id="rId9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customXml" Target="../ink/ink32.xml"/><Relationship Id="rId4" Type="http://schemas.openxmlformats.org/officeDocument/2006/relationships/image" Target="../media/image22.png"/><Relationship Id="rId9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2" Type="http://schemas.openxmlformats.org/officeDocument/2006/relationships/image" Target="../media/image25.jpg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24.jpg"/><Relationship Id="rId10" Type="http://schemas.openxmlformats.org/officeDocument/2006/relationships/image" Target="../media/image23.jpg"/><Relationship Id="rId9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4A495BD-0A5C-4A49-A0A4-7071E0E0A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9600"/>
            <a:ext cx="9144000" cy="3002120"/>
          </a:xfrm>
        </p:spPr>
        <p:txBody>
          <a:bodyPr>
            <a:normAutofit/>
          </a:bodyPr>
          <a:lstStyle/>
          <a:p>
            <a:r>
              <a:rPr lang="pt-BR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CONSTRUTOR DE PLANETAS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36381-02A8-411D-9287-85BE1DB6D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757238"/>
          </a:xfrm>
        </p:spPr>
        <p:txBody>
          <a:bodyPr>
            <a:noAutofit/>
          </a:bodyPr>
          <a:lstStyle/>
          <a:p>
            <a:r>
              <a:rPr lang="pt-BR" sz="4800" dirty="0">
                <a:solidFill>
                  <a:schemeClr val="bg1"/>
                </a:solidFill>
              </a:rPr>
              <a:t>EXOMUNDUS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 descr="Hubble telescope in space">
                <a:extLst>
                  <a:ext uri="{FF2B5EF4-FFF2-40B4-BE49-F238E27FC236}">
                    <a16:creationId xmlns:a16="http://schemas.microsoft.com/office/drawing/2014/main" id="{15D2ECBD-E28B-4915-B758-B94DEDC0C6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3657415"/>
                  </p:ext>
                </p:extLst>
              </p:nvPr>
            </p:nvGraphicFramePr>
            <p:xfrm>
              <a:off x="4347382" y="-969161"/>
              <a:ext cx="9175484" cy="1028891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175484" cy="10288913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9410996" ay="-1452218" az="1020345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179630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 descr="Hubble telescope in space">
                <a:extLst>
                  <a:ext uri="{FF2B5EF4-FFF2-40B4-BE49-F238E27FC236}">
                    <a16:creationId xmlns:a16="http://schemas.microsoft.com/office/drawing/2014/main" id="{15D2ECBD-E28B-4915-B758-B94DEDC0C6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7382" y="-969161"/>
                <a:ext cx="9175484" cy="1028891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1419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 QUE OS “ASTRONAUTAS” DISSERAM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btitle 2">
            <a:extLst>
              <a:ext uri="{FF2B5EF4-FFF2-40B4-BE49-F238E27FC236}">
                <a16:creationId xmlns:a16="http://schemas.microsoft.com/office/drawing/2014/main" id="{4B4FC05C-48BB-4A5D-9D0C-623E8C1936DD}"/>
              </a:ext>
            </a:extLst>
          </p:cNvPr>
          <p:cNvSpPr txBox="1">
            <a:spLocks/>
          </p:cNvSpPr>
          <p:nvPr/>
        </p:nvSpPr>
        <p:spPr>
          <a:xfrm>
            <a:off x="751676" y="1764541"/>
            <a:ext cx="5343964" cy="40168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dirty="0"/>
              <a:t>“Seria muito interessante este tipo de jogo no CDA-CDCC (Centro de Divulgação de Astronomia). Ajudaria na disseminação de conhecimentos de astronomia de forma lúdica, para estudantes das redes fundamental e médio de ensino”</a:t>
            </a:r>
          </a:p>
          <a:p>
            <a:pPr>
              <a:lnSpc>
                <a:spcPct val="110000"/>
              </a:lnSpc>
            </a:pPr>
            <a:endParaRPr lang="pt-BR" sz="2400" dirty="0"/>
          </a:p>
          <a:p>
            <a:pPr>
              <a:lnSpc>
                <a:spcPct val="110000"/>
              </a:lnSpc>
            </a:pPr>
            <a:r>
              <a:rPr lang="pt-BR" sz="2400" b="1" dirty="0"/>
              <a:t>Valter Luiz Líbero</a:t>
            </a:r>
          </a:p>
          <a:p>
            <a:pPr>
              <a:lnSpc>
                <a:spcPct val="110000"/>
              </a:lnSpc>
            </a:pPr>
            <a:r>
              <a:rPr lang="pt-BR" sz="2400" i="1" dirty="0"/>
              <a:t>FCI/FT - Grupo de Física Teórica</a:t>
            </a:r>
          </a:p>
          <a:p>
            <a:pPr>
              <a:lnSpc>
                <a:spcPct val="110000"/>
              </a:lnSpc>
            </a:pPr>
            <a:endParaRPr lang="pt-BR" sz="2000" i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3621935-737B-4939-B5B6-ADD1C4086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962" y="1764541"/>
            <a:ext cx="5363327" cy="401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59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0626B-C67D-43D0-8765-82EEE371FB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74007" y="3711670"/>
            <a:ext cx="5430037" cy="2399318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442286" y="5117549"/>
              <a:ext cx="1661907" cy="168090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61907" cy="1680901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5426859" ay="-27107" az="-271796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63514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42286" y="5117549"/>
                <a:ext cx="1661907" cy="1680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A PERGUNTA DEFINITIVA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C3C939B1-5B8A-4577-8CB8-E24639E2C7AF}"/>
              </a:ext>
            </a:extLst>
          </p:cNvPr>
          <p:cNvSpPr txBox="1">
            <a:spLocks/>
          </p:cNvSpPr>
          <p:nvPr/>
        </p:nvSpPr>
        <p:spPr>
          <a:xfrm>
            <a:off x="751676" y="1403599"/>
            <a:ext cx="10688288" cy="11289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dirty="0"/>
              <a:t>Você compraria um jogo de tabuleiro (físico ou virtual) que permitisse o aprendizado de conceitos básicos de Astronomia com dados oficiais da NASA para jogar com seus amigos, familiares ou alunos (no caso de ser um professor)?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A34F4A-0C24-4C99-A59E-05198DBB623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799979" y="2669624"/>
            <a:ext cx="4808768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CUSTO ESTIMADO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96AB2E21-2D4D-401A-AB5A-2B15657356E0}"/>
              </a:ext>
            </a:extLst>
          </p:cNvPr>
          <p:cNvSpPr txBox="1">
            <a:spLocks/>
          </p:cNvSpPr>
          <p:nvPr/>
        </p:nvSpPr>
        <p:spPr>
          <a:xfrm>
            <a:off x="751676" y="1403598"/>
            <a:ext cx="10688288" cy="4781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Folha A3: R$ 0,50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20 Folhas A4: 1,60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Impressão: R$ 9,70</a:t>
            </a:r>
          </a:p>
          <a:p>
            <a:pPr algn="ctr">
              <a:lnSpc>
                <a:spcPct val="110000"/>
              </a:lnSpc>
            </a:pPr>
            <a:r>
              <a:rPr lang="pt-BR" sz="3600" b="1" dirty="0"/>
              <a:t>TOTAL: R$ 11,80</a:t>
            </a:r>
          </a:p>
          <a:p>
            <a:pPr>
              <a:lnSpc>
                <a:spcPct val="110000"/>
              </a:lnSpc>
            </a:pPr>
            <a:endParaRPr lang="pt-BR" sz="2400" dirty="0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Model 7" descr="Hubble telescope with two identical S-band transmitters ">
                <a:extLst>
                  <a:ext uri="{FF2B5EF4-FFF2-40B4-BE49-F238E27FC236}">
                    <a16:creationId xmlns:a16="http://schemas.microsoft.com/office/drawing/2014/main" id="{8384B84E-305B-4F8F-BD59-28EC79CB1C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2367004"/>
                  </p:ext>
                </p:extLst>
              </p:nvPr>
            </p:nvGraphicFramePr>
            <p:xfrm>
              <a:off x="10442286" y="5174529"/>
              <a:ext cx="1661905" cy="1566939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661905" cy="1566939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8686481" ay="2107227" az="1326418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763511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Model 7" descr="Hubble telescope with two identical S-band transmitters ">
                <a:extLst>
                  <a:ext uri="{FF2B5EF4-FFF2-40B4-BE49-F238E27FC236}">
                    <a16:creationId xmlns:a16="http://schemas.microsoft.com/office/drawing/2014/main" id="{8384B84E-305B-4F8F-BD59-28EC79CB1C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442286" y="5174529"/>
                <a:ext cx="1661905" cy="15669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313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10434202"/>
                  </p:ext>
                </p:extLst>
              </p:nvPr>
            </p:nvGraphicFramePr>
            <p:xfrm>
              <a:off x="10394802" y="5222012"/>
              <a:ext cx="1756874" cy="14719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56874" cy="1471974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7411040" ay="-1792369" az="221658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63512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94802" y="5222012"/>
                <a:ext cx="1756874" cy="1471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PRÓXIMOS PASSOS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BC7A2050-3C2B-42B5-BE11-BB520D6CB5E2}"/>
              </a:ext>
            </a:extLst>
          </p:cNvPr>
          <p:cNvSpPr txBox="1">
            <a:spLocks/>
          </p:cNvSpPr>
          <p:nvPr/>
        </p:nvSpPr>
        <p:spPr>
          <a:xfrm>
            <a:off x="751676" y="1403598"/>
            <a:ext cx="10688288" cy="490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pt-BR" sz="2400" dirty="0"/>
              <a:t>Conseguir estar entre os projetos selecionados da NASA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pt-BR" sz="2400" dirty="0"/>
              <a:t>Criar versão digital, online e multiplayer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pt-BR" sz="2400" dirty="0"/>
              <a:t>Criar uma versão física do jogo, de baixo custo e acessível como um arquivo público para impressão (valor aproximado </a:t>
            </a:r>
            <a:r>
              <a:rPr lang="pt-BR" sz="2400" b="1" dirty="0"/>
              <a:t>R$ 11,80</a:t>
            </a:r>
            <a:r>
              <a:rPr lang="pt-BR" sz="2400" dirty="0"/>
              <a:t>)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18187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99D154-5439-4224-A154-97CEE71A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9318" y="320003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EQUIIPE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1CCB4-5A42-4506-A2DE-4A66CDA93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403" y="4353908"/>
            <a:ext cx="4522587" cy="1111227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pt-BR" sz="2400" b="1" dirty="0"/>
              <a:t>César Augusto Pessôa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i="1" dirty="0"/>
              <a:t>Especialista em Gestão de Projetos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44956613"/>
                  </p:ext>
                </p:extLst>
              </p:nvPr>
            </p:nvGraphicFramePr>
            <p:xfrm>
              <a:off x="5996700" y="264797"/>
              <a:ext cx="5381266" cy="402880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81266" cy="4028807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2488817" ay="-2957922" az="-202993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219527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96700" y="264797"/>
                <a:ext cx="5381266" cy="40288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Subtitle 2">
            <a:extLst>
              <a:ext uri="{FF2B5EF4-FFF2-40B4-BE49-F238E27FC236}">
                <a16:creationId xmlns:a16="http://schemas.microsoft.com/office/drawing/2014/main" id="{ABA7672C-3355-4EC0-B1C3-933365B595DE}"/>
              </a:ext>
            </a:extLst>
          </p:cNvPr>
          <p:cNvSpPr txBox="1">
            <a:spLocks/>
          </p:cNvSpPr>
          <p:nvPr/>
        </p:nvSpPr>
        <p:spPr>
          <a:xfrm>
            <a:off x="751676" y="2596667"/>
            <a:ext cx="5988529" cy="1111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b="1" dirty="0"/>
              <a:t>Anderson Araujo de Oliveira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i="1" dirty="0"/>
              <a:t>Graduando em Física Computacional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DB223F8-E8C9-4ADC-B78F-522F03685C3C}"/>
              </a:ext>
            </a:extLst>
          </p:cNvPr>
          <p:cNvSpPr txBox="1">
            <a:spLocks/>
          </p:cNvSpPr>
          <p:nvPr/>
        </p:nvSpPr>
        <p:spPr>
          <a:xfrm>
            <a:off x="751675" y="3789737"/>
            <a:ext cx="5988529" cy="1111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b="1" dirty="0"/>
              <a:t>Clara Castellon Cunha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i="1" dirty="0"/>
              <a:t>Graduanda em Engenharia Ambiental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F403ECC4-1F63-4A24-8BA7-5BEA891ED357}"/>
              </a:ext>
            </a:extLst>
          </p:cNvPr>
          <p:cNvSpPr txBox="1">
            <a:spLocks/>
          </p:cNvSpPr>
          <p:nvPr/>
        </p:nvSpPr>
        <p:spPr>
          <a:xfrm>
            <a:off x="751676" y="1403598"/>
            <a:ext cx="5988529" cy="1111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b="1" dirty="0"/>
              <a:t>Ana Rachel Bernardi Ferracini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i="1" dirty="0"/>
              <a:t>Graduanda em Engenharia Química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2C3656B6-46FB-468E-84E7-0E05A491F0B1}"/>
              </a:ext>
            </a:extLst>
          </p:cNvPr>
          <p:cNvSpPr txBox="1">
            <a:spLocks/>
          </p:cNvSpPr>
          <p:nvPr/>
        </p:nvSpPr>
        <p:spPr>
          <a:xfrm>
            <a:off x="6879520" y="5701110"/>
            <a:ext cx="5312480" cy="1111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b="1" dirty="0"/>
              <a:t>Victor Richard Cardoso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i="1" dirty="0"/>
              <a:t>Graduando em Física Computacional</a:t>
            </a:r>
          </a:p>
        </p:txBody>
      </p:sp>
    </p:spTree>
    <p:extLst>
      <p:ext uri="{BB962C8B-B14F-4D97-AF65-F5344CB8AC3E}">
        <p14:creationId xmlns:p14="http://schemas.microsoft.com/office/powerpoint/2010/main" val="2974419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4A495BD-0A5C-4A49-A0A4-7071E0E0A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25600"/>
            <a:ext cx="4660900" cy="1549400"/>
          </a:xfrm>
        </p:spPr>
        <p:txBody>
          <a:bodyPr>
            <a:normAutofit/>
          </a:bodyPr>
          <a:lstStyle/>
          <a:p>
            <a:r>
              <a:rPr lang="pt-BR" sz="72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</a:t>
            </a:r>
            <a:r>
              <a:rPr lang="pt-BR" sz="7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nk y</a:t>
            </a:r>
            <a:r>
              <a:rPr lang="pt-BR" sz="72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36381-02A8-411D-9287-85BE1DB6D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757238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Houston, we have a Solution!</a:t>
            </a:r>
            <a:endParaRPr lang="pt-BR" sz="48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 descr="Hubble telescope in space">
                <a:extLst>
                  <a:ext uri="{FF2B5EF4-FFF2-40B4-BE49-F238E27FC236}">
                    <a16:creationId xmlns:a16="http://schemas.microsoft.com/office/drawing/2014/main" id="{15D2ECBD-E28B-4915-B758-B94DEDC0C6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39696250"/>
                  </p:ext>
                </p:extLst>
              </p:nvPr>
            </p:nvGraphicFramePr>
            <p:xfrm>
              <a:off x="5851869" y="961319"/>
              <a:ext cx="6340131" cy="58966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40131" cy="5896681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8443129" ay="-1831697" az="-944625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810582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 descr="Hubble telescope in space">
                <a:extLst>
                  <a:ext uri="{FF2B5EF4-FFF2-40B4-BE49-F238E27FC236}">
                    <a16:creationId xmlns:a16="http://schemas.microsoft.com/office/drawing/2014/main" id="{15D2ECBD-E28B-4915-B758-B94DEDC0C6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51869" y="961319"/>
                <a:ext cx="6340131" cy="5896681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6D3828F-8C58-4469-8DFA-C9ED2E7AE0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801" y="1625600"/>
            <a:ext cx="914299" cy="91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59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PROBLEMA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1776233"/>
                  </p:ext>
                </p:extLst>
              </p:nvPr>
            </p:nvGraphicFramePr>
            <p:xfrm>
              <a:off x="10171393" y="5005690"/>
              <a:ext cx="1980072" cy="18467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80072" cy="1846798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618625" ay="-968885" az="-1737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17617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71393" y="5005690"/>
                <a:ext cx="1980072" cy="18467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417E9A-885B-4AB5-82EC-43B6D9F71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CCE21EFF-8DB0-488A-99F4-9C9104036A90}"/>
              </a:ext>
            </a:extLst>
          </p:cNvPr>
          <p:cNvSpPr txBox="1">
            <a:spLocks/>
          </p:cNvSpPr>
          <p:nvPr/>
        </p:nvSpPr>
        <p:spPr>
          <a:xfrm>
            <a:off x="751675" y="1333884"/>
            <a:ext cx="10688288" cy="1128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dirty="0"/>
              <a:t>Falta de acesso a informações básicas sobre astronomia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BR" sz="2400" dirty="0"/>
              <a:t>Defasagem no estudo de ciências astronômicas  	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411E1B-E510-42DB-8487-F03A2EFB8B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9511" y="2532559"/>
            <a:ext cx="7652617" cy="38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90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PROBLEMA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9239535"/>
                  </p:ext>
                </p:extLst>
              </p:nvPr>
            </p:nvGraphicFramePr>
            <p:xfrm>
              <a:off x="10161874" y="5005691"/>
              <a:ext cx="1999111" cy="184679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99111" cy="1846797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2415388" ay="-1421531" az="11274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17615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61874" y="5005691"/>
                <a:ext cx="1999111" cy="1846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417E9A-885B-4AB5-82EC-43B6D9F71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CCE21EFF-8DB0-488A-99F4-9C9104036A90}"/>
              </a:ext>
            </a:extLst>
          </p:cNvPr>
          <p:cNvSpPr txBox="1">
            <a:spLocks/>
          </p:cNvSpPr>
          <p:nvPr/>
        </p:nvSpPr>
        <p:spPr>
          <a:xfrm>
            <a:off x="751676" y="1403599"/>
            <a:ext cx="10688288" cy="892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dirty="0"/>
              <a:t>Qual a maior dificuldade que você possui hoje para encontrar informações sobre astronomia?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341139-D4CA-4ABD-A33E-5ECDFCBAB4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1852"/>
          <a:stretch/>
        </p:blipFill>
        <p:spPr>
          <a:xfrm>
            <a:off x="2060780" y="2305516"/>
            <a:ext cx="3260693" cy="39814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BAB7599-59D8-44FD-953A-2A84BF6FB54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40798"/>
          <a:stretch/>
        </p:blipFill>
        <p:spPr>
          <a:xfrm>
            <a:off x="5724329" y="2277054"/>
            <a:ext cx="400367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007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5B7E-0F58-488F-B149-1D1DC9B6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OPORTUNIDADE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7548134"/>
                  </p:ext>
                </p:extLst>
              </p:nvPr>
            </p:nvGraphicFramePr>
            <p:xfrm>
              <a:off x="10114276" y="5091367"/>
              <a:ext cx="2094307" cy="16754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94307" cy="1675445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2006351" ay="1686526" az="10369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17616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Front elevation of Hubble telescope that is powered by six nickel-hydrogen batteries, which provide power to the spacecraft during orbit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14276" y="5091367"/>
                <a:ext cx="2094307" cy="1675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417E9A-885B-4AB5-82EC-43B6D9F71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D894D57-6128-45F3-A7FD-701746F14D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3881" y="2577414"/>
            <a:ext cx="8143875" cy="4048125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35F93C8B-F656-4F34-896D-DF9C699E52E9}"/>
              </a:ext>
            </a:extLst>
          </p:cNvPr>
          <p:cNvSpPr txBox="1">
            <a:spLocks/>
          </p:cNvSpPr>
          <p:nvPr/>
        </p:nvSpPr>
        <p:spPr>
          <a:xfrm>
            <a:off x="751675" y="1333884"/>
            <a:ext cx="10688288" cy="124353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dirty="0"/>
              <a:t>Em 2017, o setor de jogos, que inclui tabuleiro[..], teve faturamento de R$ 567 milhões, 6% maior do que em 2016, de acordo com a Associação Brasileira de Fabricantes de Brinquedos. Ou seja, os tabuleiros estão rapidamente invadindo as mesas de bares, os canais no YouTube e as casas de milhares de pessoas.</a:t>
            </a:r>
          </a:p>
        </p:txBody>
      </p:sp>
    </p:spTree>
    <p:extLst>
      <p:ext uri="{BB962C8B-B14F-4D97-AF65-F5344CB8AC3E}">
        <p14:creationId xmlns:p14="http://schemas.microsoft.com/office/powerpoint/2010/main" val="351082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1170964"/>
                  </p:ext>
                </p:extLst>
              </p:nvPr>
            </p:nvGraphicFramePr>
            <p:xfrm>
              <a:off x="10442286" y="5117549"/>
              <a:ext cx="1661907" cy="16809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61907" cy="1680901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-5426859" ay="-27107" az="-271796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63514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42286" y="5117549"/>
                <a:ext cx="1661907" cy="1680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MERCADO GERAL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C3C939B1-5B8A-4577-8CB8-E24639E2C7AF}"/>
              </a:ext>
            </a:extLst>
          </p:cNvPr>
          <p:cNvSpPr txBox="1">
            <a:spLocks/>
          </p:cNvSpPr>
          <p:nvPr/>
        </p:nvSpPr>
        <p:spPr>
          <a:xfrm>
            <a:off x="751676" y="1403598"/>
            <a:ext cx="10688288" cy="1060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dirty="0"/>
              <a:t>Você costuma buscar informações sobre astronomia e novas descobertas nessa área?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45B4C2-0273-4026-BF8C-DBB83A5EE02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7924"/>
          <a:stretch/>
        </p:blipFill>
        <p:spPr>
          <a:xfrm>
            <a:off x="2337988" y="2463797"/>
            <a:ext cx="7515664" cy="320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37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EXOMUNDUS: CONSTRUTOR DE PLANETAS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071FFA9-5D9E-4CCF-9D07-2A8EAB58BA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3392062" y="362856"/>
            <a:ext cx="5407876" cy="721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23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EXOMUNDUS: CONSTRUTOR DE PLANETAS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 up of a screen of a cell phone&#10;&#10;Description automatically generated">
            <a:extLst>
              <a:ext uri="{FF2B5EF4-FFF2-40B4-BE49-F238E27FC236}">
                <a16:creationId xmlns:a16="http://schemas.microsoft.com/office/drawing/2014/main" id="{C47266E8-544F-4B70-87BB-1777164020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4179" y="1264169"/>
            <a:ext cx="9143641" cy="51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91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51166168"/>
                  </p:ext>
                </p:extLst>
              </p:nvPr>
            </p:nvGraphicFramePr>
            <p:xfrm>
              <a:off x="10404299" y="5184025"/>
              <a:ext cx="1737879" cy="15479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37879" cy="1547947"/>
                    </a:xfrm>
                    <a:prstGeom prst="rect">
                      <a:avLst/>
                    </a:prstGeom>
                  </am3d:spPr>
                  <am3d:camera>
                    <am3d:pos x="0" y="0" z="67286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9" d="1000000"/>
                    <am3d:preTrans dx="-25184794" dy="-14200281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7928323" ay="1933291" az="-183066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63513"/>
                  <am3d:ambientLight>
                    <am3d:clr>
                      <a:scrgbClr r="50000" g="50000" b="50000"/>
                    </am3d:clr>
                    <am3d:illuminance n="10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-21960000" y="70920001" z="-16343999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37964097" y="51130435" z="-57631977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37739127" y="58056624" z="34769642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Hubble telescope with two identical S-band transmitters ">
                <a:extLst>
                  <a:ext uri="{FF2B5EF4-FFF2-40B4-BE49-F238E27FC236}">
                    <a16:creationId xmlns:a16="http://schemas.microsoft.com/office/drawing/2014/main" id="{B7E86135-7738-4F94-8D30-FA8384C9A4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04299" y="5184025"/>
                <a:ext cx="1737879" cy="15479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 JOGO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C3C939B1-5B8A-4577-8CB8-E24639E2C7AF}"/>
              </a:ext>
            </a:extLst>
          </p:cNvPr>
          <p:cNvSpPr txBox="1">
            <a:spLocks/>
          </p:cNvSpPr>
          <p:nvPr/>
        </p:nvSpPr>
        <p:spPr>
          <a:xfrm>
            <a:off x="751676" y="1403598"/>
            <a:ext cx="10688288" cy="49337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pt-BR" sz="2400" b="1" dirty="0"/>
              <a:t>DESCRIÇÃO:</a:t>
            </a:r>
          </a:p>
          <a:p>
            <a:pPr>
              <a:lnSpc>
                <a:spcPct val="110000"/>
              </a:lnSpc>
            </a:pPr>
            <a:r>
              <a:rPr lang="pt-BR" sz="2400" dirty="0"/>
              <a:t>A ideia do jogo EXOMUNDUS é utilizar uma abordagem educacional para ensinar astronomia básica e os conceitos relacionados aos astros de nossa galáxia por meio de um desafio competitivo entre os jogadores.</a:t>
            </a:r>
            <a:endParaRPr lang="pt-BR" sz="2400" b="1" dirty="0"/>
          </a:p>
          <a:p>
            <a:pPr>
              <a:lnSpc>
                <a:spcPct val="110000"/>
              </a:lnSpc>
            </a:pPr>
            <a:endParaRPr lang="pt-BR" sz="2400" b="1" dirty="0"/>
          </a:p>
          <a:p>
            <a:pPr>
              <a:lnSpc>
                <a:spcPct val="110000"/>
              </a:lnSpc>
            </a:pPr>
            <a:r>
              <a:rPr lang="pt-BR" sz="2400" b="1" dirty="0"/>
              <a:t>IDADE: </a:t>
            </a:r>
            <a:r>
              <a:rPr lang="pt-BR" sz="2400" dirty="0"/>
              <a:t>a partir de 10 anos</a:t>
            </a:r>
            <a:endParaRPr lang="pt-BR" sz="2400" b="1" dirty="0"/>
          </a:p>
          <a:p>
            <a:pPr>
              <a:lnSpc>
                <a:spcPct val="110000"/>
              </a:lnSpc>
            </a:pPr>
            <a:r>
              <a:rPr lang="pt-BR" sz="2400" b="1" dirty="0"/>
              <a:t>NÚMERO DE JOGADORES: </a:t>
            </a:r>
            <a:r>
              <a:rPr lang="pt-BR" sz="2400" dirty="0"/>
              <a:t>De 2 a 5 jogadores</a:t>
            </a:r>
            <a:endParaRPr lang="pt-BR" sz="2400" b="1" dirty="0"/>
          </a:p>
          <a:p>
            <a:pPr>
              <a:lnSpc>
                <a:spcPct val="110000"/>
              </a:lnSpc>
            </a:pPr>
            <a:endParaRPr lang="pt-BR" sz="2400" b="1" dirty="0"/>
          </a:p>
          <a:p>
            <a:pPr>
              <a:lnSpc>
                <a:spcPct val="110000"/>
              </a:lnSpc>
            </a:pPr>
            <a:r>
              <a:rPr lang="pt-BR" sz="2400" b="1" dirty="0"/>
              <a:t>OBJETIVOS:</a:t>
            </a:r>
          </a:p>
          <a:p>
            <a:pPr>
              <a:lnSpc>
                <a:spcPct val="110000"/>
              </a:lnSpc>
            </a:pPr>
            <a:r>
              <a:rPr lang="pt-BR" sz="2400" dirty="0"/>
              <a:t>Os jogadores devem realizar um dos 20 objetivos que envolvem a criação de planetas de acordo com as características definidas para a constituição de um sistema estelar. </a:t>
            </a:r>
          </a:p>
        </p:txBody>
      </p:sp>
    </p:spTree>
    <p:extLst>
      <p:ext uri="{BB962C8B-B14F-4D97-AF65-F5344CB8AC3E}">
        <p14:creationId xmlns:p14="http://schemas.microsoft.com/office/powerpoint/2010/main" val="522124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14:cNvPr>
              <p14:cNvContentPartPr/>
              <p14:nvPr/>
            </p14:nvContentPartPr>
            <p14:xfrm>
              <a:off x="3838395" y="7372005"/>
              <a:ext cx="360" cy="9720"/>
            </p14:xfrm>
          </p:contentPart>
        </mc:Choice>
        <mc:Fallback xmlns="">
          <p:pic>
            <p:nvPicPr>
              <p:cNvPr id="7" name="Ink 6" descr="Drawing point">
                <a:extLst>
                  <a:ext uri="{FF2B5EF4-FFF2-40B4-BE49-F238E27FC236}">
                    <a16:creationId xmlns:a16="http://schemas.microsoft.com/office/drawing/2014/main" id="{9FE62378-625A-40E4-A5E5-226DF2DDE5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395" y="7363005"/>
                <a:ext cx="18000" cy="2736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823A593D-9972-423C-A663-6B3FFF090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676" y="371890"/>
            <a:ext cx="9144000" cy="892279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 QUE OS “ASTRONAUTAS” DISSERAM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F46509-9F9C-46FA-BE0D-53A1BDF82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1676" y="1124739"/>
            <a:ext cx="1068864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FD835490-9190-44F5-8E5C-0F2C2D5A77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1676" y="1317728"/>
            <a:ext cx="4234690" cy="23883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BA49C6-59C4-49B1-91B9-1045EDC53AC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05634" y="1317728"/>
            <a:ext cx="4234690" cy="238836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6106F68-1E6F-4EDB-94CB-8CE7839939E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78655" y="4097744"/>
            <a:ext cx="4234690" cy="2388366"/>
          </a:xfrm>
          <a:prstGeom prst="rect">
            <a:avLst/>
          </a:prstGeom>
        </p:spPr>
      </p:pic>
      <p:sp>
        <p:nvSpPr>
          <p:cNvPr id="33" name="Speech Bubble: Oval 32">
            <a:extLst>
              <a:ext uri="{FF2B5EF4-FFF2-40B4-BE49-F238E27FC236}">
                <a16:creationId xmlns:a16="http://schemas.microsoft.com/office/drawing/2014/main" id="{DAFD5387-9A6C-45A0-81F1-B57AEC70CDA2}"/>
              </a:ext>
            </a:extLst>
          </p:cNvPr>
          <p:cNvSpPr/>
          <p:nvPr/>
        </p:nvSpPr>
        <p:spPr>
          <a:xfrm>
            <a:off x="213824" y="3840630"/>
            <a:ext cx="3764470" cy="2939610"/>
          </a:xfrm>
          <a:prstGeom prst="wedgeEllipseCallout">
            <a:avLst>
              <a:gd name="adj1" fmla="val 57330"/>
              <a:gd name="adj2" fmla="val -86276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000" dirty="0"/>
              <a:t>Divertido! Gostei de entender as propriedades para construir um planeta. Não sabia que existiam tantas características para a sua formação.</a:t>
            </a:r>
          </a:p>
          <a:p>
            <a:pPr algn="ctr"/>
            <a:r>
              <a:rPr lang="pt-BR" sz="2000" dirty="0"/>
              <a:t>(Vinícius Ferreira)</a:t>
            </a:r>
          </a:p>
        </p:txBody>
      </p:sp>
      <p:sp>
        <p:nvSpPr>
          <p:cNvPr id="34" name="Speech Bubble: Oval 33">
            <a:extLst>
              <a:ext uri="{FF2B5EF4-FFF2-40B4-BE49-F238E27FC236}">
                <a16:creationId xmlns:a16="http://schemas.microsoft.com/office/drawing/2014/main" id="{AE22D521-4212-4C7E-B479-55755A52DA39}"/>
              </a:ext>
            </a:extLst>
          </p:cNvPr>
          <p:cNvSpPr/>
          <p:nvPr/>
        </p:nvSpPr>
        <p:spPr>
          <a:xfrm>
            <a:off x="7957310" y="3899082"/>
            <a:ext cx="4234690" cy="2768415"/>
          </a:xfrm>
          <a:prstGeom prst="wedgeEllipseCallout">
            <a:avLst>
              <a:gd name="adj1" fmla="val -96275"/>
              <a:gd name="adj2" fmla="val -23268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000" dirty="0"/>
              <a:t>Um jogo extremamente interessante e envolvente. Principalmente pela possibilidade de uso com outras tecnologias.</a:t>
            </a:r>
          </a:p>
          <a:p>
            <a:pPr algn="ctr"/>
            <a:r>
              <a:rPr lang="pt-BR" sz="2000" dirty="0"/>
              <a:t>(Leonam Brunhari)</a:t>
            </a:r>
          </a:p>
        </p:txBody>
      </p:sp>
    </p:spTree>
    <p:extLst>
      <p:ext uri="{BB962C8B-B14F-4D97-AF65-F5344CB8AC3E}">
        <p14:creationId xmlns:p14="http://schemas.microsoft.com/office/powerpoint/2010/main" val="197065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558_3D PowerPoint presentation (Hubble Telescope model)_RVA_v3.potx" id="{DA714CAD-954C-4F39-86D6-BED94FEBEACB}" vid="{57CC5FEC-698F-4DDC-9E3C-A300292229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EBF661-15AD-4E9C-97C8-820AEEE03512}">
  <ds:schemaRefs>
    <ds:schemaRef ds:uri="16c05727-aa75-4e4a-9b5f-8a80a1165891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494C7F2-17AF-4E35-855F-7E1BB34398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A79D2A-7790-4E25-BDFD-87FCE4B053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3D PowerPoint presentation (Hubble Telescope model)</Template>
  <TotalTime>0</TotalTime>
  <Words>475</Words>
  <Application>Microsoft Office PowerPoint</Application>
  <PresentationFormat>Widescreen</PresentationFormat>
  <Paragraphs>56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Agency FB</vt:lpstr>
      <vt:lpstr>Arial</vt:lpstr>
      <vt:lpstr>Calibri</vt:lpstr>
      <vt:lpstr>Calibri Light</vt:lpstr>
      <vt:lpstr>Segoe UI Light</vt:lpstr>
      <vt:lpstr>Wingdings</vt:lpstr>
      <vt:lpstr>Office Theme</vt:lpstr>
      <vt:lpstr>EXOMUNDUS</vt:lpstr>
      <vt:lpstr>PROBLEMA</vt:lpstr>
      <vt:lpstr>PROBLEMA</vt:lpstr>
      <vt:lpstr>OPORTUNIDADE</vt:lpstr>
      <vt:lpstr>MERCADO GERAL</vt:lpstr>
      <vt:lpstr>EXOMUNDUS: CONSTRUTOR DE PLANETAS</vt:lpstr>
      <vt:lpstr>EXOMUNDUS: CONSTRUTOR DE PLANETAS</vt:lpstr>
      <vt:lpstr>O JOGO</vt:lpstr>
      <vt:lpstr>O QUE OS “ASTRONAUTAS” DISSERAM</vt:lpstr>
      <vt:lpstr>O QUE OS “ASTRONAUTAS” DISSERAM</vt:lpstr>
      <vt:lpstr>A PERGUNTA DEFINITIVA</vt:lpstr>
      <vt:lpstr>CUSTO ESTIMADO</vt:lpstr>
      <vt:lpstr>PRÓXIMOS PASSOS</vt:lpstr>
      <vt:lpstr>EQUIIPE</vt:lpstr>
      <vt:lpstr>Houston, we have a Solution!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2019-10-20T15:04:09Z</dcterms:created>
  <dcterms:modified xsi:type="dcterms:W3CDTF">2019-10-20T18:55:34Z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